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15"/>
  </p:notesMasterIdLst>
  <p:handoutMasterIdLst>
    <p:handoutMasterId r:id="rId16"/>
  </p:handoutMasterIdLst>
  <p:sldIdLst>
    <p:sldId id="257" r:id="rId2"/>
    <p:sldId id="258" r:id="rId3"/>
    <p:sldId id="268" r:id="rId4"/>
    <p:sldId id="259" r:id="rId5"/>
    <p:sldId id="262" r:id="rId6"/>
    <p:sldId id="260" r:id="rId7"/>
    <p:sldId id="261" r:id="rId8"/>
    <p:sldId id="264" r:id="rId9"/>
    <p:sldId id="263"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74453F-AC04-4CF1-B40C-DF1CA6CF89EC}" type="datetimeFigureOut">
              <a:rPr lang="en-US" smtClean="0"/>
              <a:t>4/25/2025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www.fxmethods.com</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9B8C5-30D2-485C-81B8-5629893D882B}" type="slidenum">
              <a:rPr lang="en-US" smtClean="0"/>
              <a:t>‹#›</a:t>
            </a:fld>
            <a:endParaRPr lang="en-US"/>
          </a:p>
        </p:txBody>
      </p:sp>
    </p:spTree>
    <p:extLst>
      <p:ext uri="{BB962C8B-B14F-4D97-AF65-F5344CB8AC3E}">
        <p14:creationId xmlns:p14="http://schemas.microsoft.com/office/powerpoint/2010/main" val="3907494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56C13-EB46-4707-9718-E2273C21C74E}"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www.fxmethods.com</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21948-EA11-49FB-845F-2F19B3E1976E}" type="slidenum">
              <a:rPr lang="en-US" smtClean="0"/>
              <a:t>‹#›</a:t>
            </a:fld>
            <a:endParaRPr lang="en-US"/>
          </a:p>
        </p:txBody>
      </p:sp>
    </p:spTree>
    <p:extLst>
      <p:ext uri="{BB962C8B-B14F-4D97-AF65-F5344CB8AC3E}">
        <p14:creationId xmlns:p14="http://schemas.microsoft.com/office/powerpoint/2010/main" val="2984401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721948-EA11-49FB-845F-2F19B3E1976E}" type="slidenum">
              <a:rPr lang="en-US" smtClean="0"/>
              <a:t>1</a:t>
            </a:fld>
            <a:endParaRPr lang="en-US"/>
          </a:p>
        </p:txBody>
      </p:sp>
    </p:spTree>
    <p:extLst>
      <p:ext uri="{BB962C8B-B14F-4D97-AF65-F5344CB8AC3E}">
        <p14:creationId xmlns:p14="http://schemas.microsoft.com/office/powerpoint/2010/main" val="408075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E8BA47B5-620D-4558-9B30-84EDA35552A4}" type="datetime1">
              <a:rPr lang="en-US" smtClean="0"/>
              <a:t>4/25/2025</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r>
              <a:rPr lang="en-US" smtClean="0"/>
              <a:t>www.fxmethods.com</a:t>
            </a:r>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7F5130A9-AB54-444E-9940-EC61ECAD3898}" type="datetime1">
              <a:rPr lang="en-US" smtClean="0"/>
              <a:t>4/25/2025</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r>
              <a:rPr lang="en-US" smtClean="0"/>
              <a:t>www.fxmethods.com</a:t>
            </a:r>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803DF82D-FB9B-437B-8A7B-81644A2E5E13}" type="datetime1">
              <a:rPr lang="en-US" smtClean="0"/>
              <a:t>4/25/2025</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r>
              <a:rPr lang="en-US" smtClean="0"/>
              <a:t>www.fxmethods.com</a:t>
            </a:r>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3BDFBE4A-1AED-41FB-A966-9FB702A82DEB}" type="datetime1">
              <a:rPr lang="en-US" smtClean="0"/>
              <a:t>4/25/2025</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r>
              <a:rPr lang="en-US" smtClean="0"/>
              <a:t>www.fxmethods.com</a:t>
            </a:r>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CD51CBFB-FBD5-4DDF-B430-B1756AA38364}" type="datetime1">
              <a:rPr lang="en-US" smtClean="0"/>
              <a:t>4/25/2025</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r>
              <a:rPr lang="en-US" smtClean="0"/>
              <a:t>www.fxmethods.com</a:t>
            </a:r>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C6D8B4A9-DFA5-4E4B-8D5B-85D0515AE42A}" type="datetime1">
              <a:rPr lang="en-US" smtClean="0"/>
              <a:t>4/25/2025</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r>
              <a:rPr lang="en-US" smtClean="0"/>
              <a:t>www.fxmethods.com</a:t>
            </a:r>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1FB51F48-CE9D-4941-9117-4DFC90EA9135}" type="datetime1">
              <a:rPr lang="en-US" smtClean="0"/>
              <a:t>4/25/2025</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r>
              <a:rPr lang="en-US" smtClean="0"/>
              <a:t>www.fxmethods.com</a:t>
            </a:r>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E88BD903-A125-44B4-85BD-8AF4EAD7A4DD}" type="datetime1">
              <a:rPr lang="en-US" smtClean="0"/>
              <a:t>4/25/2025</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r>
              <a:rPr lang="en-US" smtClean="0"/>
              <a:t>www.fxmethods.com</a:t>
            </a:r>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A21A87A4-4046-4AED-A6F3-86CAA0144938}" type="datetime1">
              <a:rPr lang="en-US" smtClean="0"/>
              <a:t>4/25/2025</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r>
              <a:rPr lang="en-US" smtClean="0"/>
              <a:t>www.fxmethods.com</a:t>
            </a:r>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E23C3FE5-42F8-4D7C-B171-B1C643FA14E6}" type="datetime1">
              <a:rPr lang="en-US" smtClean="0"/>
              <a:t>4/25/2025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smtClean="0"/>
              <a:t>www.fxmethods.com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0A29E2-D937-488C-AD56-A4C109A7E659}" type="datetime1">
              <a:rPr lang="en-US" smtClean="0"/>
              <a:t>4/25/2025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smtClean="0"/>
              <a:t>www.fxmethods.com</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5A319F2-6BFB-4900-BB4E-7B7AF2345EB1}" type="datetime1">
              <a:rPr lang="en-US" smtClean="0"/>
              <a:t>4/25/2025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smtClean="0"/>
              <a:t>www.fxmethods.com</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8FD68DA-43BA-4508-8DE2-BA9BB7B2FA5B}"/>
              </a:ext>
            </a:extLst>
          </p:cNvPr>
          <p:cNvSpPr>
            <a:spLocks noGrp="1"/>
          </p:cNvSpPr>
          <p:nvPr>
            <p:ph type="ctrTitle"/>
          </p:nvPr>
        </p:nvSpPr>
        <p:spPr>
          <a:xfrm>
            <a:off x="5289754" y="639097"/>
            <a:ext cx="6253317" cy="3686015"/>
          </a:xfrm>
        </p:spPr>
        <p:txBody>
          <a:bodyPr>
            <a:normAutofit/>
          </a:bodyPr>
          <a:lstStyle/>
          <a:p>
            <a:r>
              <a:rPr lang="en-US" sz="6000" dirty="0" smtClean="0"/>
              <a:t>FOREX RISK MANAGEMENT THRU OPTION INSTRUMENT</a:t>
            </a:r>
            <a:endParaRPr lang="en-US" sz="6000" dirty="0"/>
          </a:p>
        </p:txBody>
      </p:sp>
      <p:sp>
        <p:nvSpPr>
          <p:cNvPr id="3" name="Subtitle 2">
            <a:extLst>
              <a:ext uri="{FF2B5EF4-FFF2-40B4-BE49-F238E27FC236}">
                <a16:creationId xmlns:a16="http://schemas.microsoft.com/office/drawing/2014/main" xmlns=""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smtClean="0">
                <a:solidFill>
                  <a:schemeClr val="tx1">
                    <a:lumMod val="85000"/>
                    <a:lumOff val="15000"/>
                  </a:schemeClr>
                </a:solidFill>
              </a:rPr>
              <a:t>FXMETHODS</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xmlns="" id="{282CF6DD-7FE8-4063-9551-1B7BBCE92A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www.fxmethods.com</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PROS &amp; CONS</a:t>
            </a:r>
            <a:endParaRPr lang="en-US" dirty="0"/>
          </a:p>
        </p:txBody>
      </p:sp>
      <p:sp>
        <p:nvSpPr>
          <p:cNvPr id="3" name="Text Placeholder 2"/>
          <p:cNvSpPr>
            <a:spLocks noGrp="1"/>
          </p:cNvSpPr>
          <p:nvPr>
            <p:ph type="body" idx="1"/>
          </p:nvPr>
        </p:nvSpPr>
        <p:spPr>
          <a:xfrm>
            <a:off x="1097280" y="2057400"/>
            <a:ext cx="4639736" cy="306859"/>
          </a:xfrm>
        </p:spPr>
        <p:txBody>
          <a:bodyPr>
            <a:normAutofit fontScale="70000" lnSpcReduction="20000"/>
          </a:bodyPr>
          <a:lstStyle/>
          <a:p>
            <a:pPr algn="ctr"/>
            <a:r>
              <a:rPr lang="en-US" b="1" u="sng" dirty="0" smtClean="0">
                <a:solidFill>
                  <a:srgbClr val="00B050"/>
                </a:solidFill>
              </a:rPr>
              <a:t>PROS</a:t>
            </a:r>
            <a:endParaRPr lang="en-US" b="1" u="sng" dirty="0">
              <a:solidFill>
                <a:srgbClr val="00B050"/>
              </a:solidFill>
            </a:endParaRPr>
          </a:p>
        </p:txBody>
      </p:sp>
      <p:sp>
        <p:nvSpPr>
          <p:cNvPr id="4" name="Content Placeholder 3"/>
          <p:cNvSpPr>
            <a:spLocks noGrp="1"/>
          </p:cNvSpPr>
          <p:nvPr>
            <p:ph sz="half" idx="2"/>
          </p:nvPr>
        </p:nvSpPr>
        <p:spPr>
          <a:xfrm>
            <a:off x="1097280" y="2364260"/>
            <a:ext cx="4639736" cy="3504836"/>
          </a:xfrm>
        </p:spPr>
        <p:txBody>
          <a:bodyPr>
            <a:normAutofit/>
          </a:bodyPr>
          <a:lstStyle/>
          <a:p>
            <a:pPr>
              <a:buFont typeface="Wingdings" panose="05000000000000000000" pitchFamily="2" charset="2"/>
              <a:buChar char="Ø"/>
            </a:pPr>
            <a:r>
              <a:rPr lang="en-US" sz="3200" b="1" dirty="0" smtClean="0"/>
              <a:t>Cost Efficient</a:t>
            </a:r>
          </a:p>
          <a:p>
            <a:pPr>
              <a:buFont typeface="Wingdings" panose="05000000000000000000" pitchFamily="2" charset="2"/>
              <a:buChar char="Ø"/>
            </a:pPr>
            <a:r>
              <a:rPr lang="en-US" sz="3200" b="1" dirty="0" smtClean="0"/>
              <a:t>High Return Potential</a:t>
            </a:r>
          </a:p>
          <a:p>
            <a:pPr>
              <a:buFont typeface="Wingdings" panose="05000000000000000000" pitchFamily="2" charset="2"/>
              <a:buChar char="Ø"/>
            </a:pPr>
            <a:r>
              <a:rPr lang="en-US" sz="3200" b="1" dirty="0" smtClean="0"/>
              <a:t>Lower Risk</a:t>
            </a:r>
          </a:p>
          <a:p>
            <a:pPr>
              <a:buFont typeface="Wingdings" panose="05000000000000000000" pitchFamily="2" charset="2"/>
              <a:buChar char="Ø"/>
            </a:pPr>
            <a:r>
              <a:rPr lang="en-US" sz="3200" b="1" dirty="0" smtClean="0"/>
              <a:t>More </a:t>
            </a:r>
            <a:r>
              <a:rPr lang="en-US" sz="3200" b="1" dirty="0"/>
              <a:t>Strategy </a:t>
            </a:r>
            <a:r>
              <a:rPr lang="en-US" sz="3200" b="1" dirty="0" smtClean="0"/>
              <a:t>Available</a:t>
            </a:r>
          </a:p>
          <a:p>
            <a:pPr>
              <a:buFont typeface="Wingdings" panose="05000000000000000000" pitchFamily="2" charset="2"/>
              <a:buChar char="Ø"/>
            </a:pPr>
            <a:r>
              <a:rPr lang="en-US" sz="3200" b="1" dirty="0" smtClean="0"/>
              <a:t>Leverage</a:t>
            </a:r>
            <a:endParaRPr lang="en-US" sz="3200" b="1" dirty="0"/>
          </a:p>
        </p:txBody>
      </p:sp>
      <p:sp>
        <p:nvSpPr>
          <p:cNvPr id="5" name="Text Placeholder 4"/>
          <p:cNvSpPr>
            <a:spLocks noGrp="1"/>
          </p:cNvSpPr>
          <p:nvPr>
            <p:ph type="body" sz="quarter" idx="3"/>
          </p:nvPr>
        </p:nvSpPr>
        <p:spPr>
          <a:xfrm>
            <a:off x="6515944" y="2057400"/>
            <a:ext cx="4639736" cy="306859"/>
          </a:xfrm>
        </p:spPr>
        <p:txBody>
          <a:bodyPr>
            <a:normAutofit fontScale="70000" lnSpcReduction="20000"/>
          </a:bodyPr>
          <a:lstStyle/>
          <a:p>
            <a:pPr algn="ctr"/>
            <a:r>
              <a:rPr lang="en-US" b="1" u="sng" dirty="0" smtClean="0">
                <a:solidFill>
                  <a:srgbClr val="FF0000"/>
                </a:solidFill>
              </a:rPr>
              <a:t>CONS</a:t>
            </a:r>
            <a:endParaRPr lang="en-US" b="1" u="sng" dirty="0">
              <a:solidFill>
                <a:srgbClr val="FF0000"/>
              </a:solidFill>
            </a:endParaRPr>
          </a:p>
        </p:txBody>
      </p:sp>
      <p:sp>
        <p:nvSpPr>
          <p:cNvPr id="6" name="Content Placeholder 5"/>
          <p:cNvSpPr>
            <a:spLocks noGrp="1"/>
          </p:cNvSpPr>
          <p:nvPr>
            <p:ph sz="quarter" idx="4"/>
          </p:nvPr>
        </p:nvSpPr>
        <p:spPr>
          <a:xfrm>
            <a:off x="6515944" y="2364259"/>
            <a:ext cx="4639736" cy="3504835"/>
          </a:xfrm>
        </p:spPr>
        <p:txBody>
          <a:bodyPr>
            <a:normAutofit/>
          </a:bodyPr>
          <a:lstStyle/>
          <a:p>
            <a:endParaRPr lang="en-US" b="1" dirty="0" smtClean="0"/>
          </a:p>
          <a:p>
            <a:pPr>
              <a:buFont typeface="Wingdings" panose="05000000000000000000" pitchFamily="2" charset="2"/>
              <a:buChar char="v"/>
            </a:pPr>
            <a:r>
              <a:rPr lang="en-US" sz="6000" b="1" dirty="0" smtClean="0"/>
              <a:t>Time Decay</a:t>
            </a:r>
            <a:endParaRPr lang="en-US" dirty="0"/>
          </a:p>
          <a:p>
            <a:pPr>
              <a:buFont typeface="Wingdings" panose="05000000000000000000" pitchFamily="2" charset="2"/>
              <a:buChar char="v"/>
            </a:pPr>
            <a:r>
              <a:rPr lang="en-US" sz="6000" b="1" dirty="0"/>
              <a:t>Volatility </a:t>
            </a:r>
            <a:r>
              <a:rPr lang="en-US" dirty="0"/>
              <a:t/>
            </a:r>
            <a:br>
              <a:rPr lang="en-US" dirty="0"/>
            </a:br>
            <a:endParaRPr lang="en-US" dirty="0"/>
          </a:p>
        </p:txBody>
      </p:sp>
      <p:sp>
        <p:nvSpPr>
          <p:cNvPr id="7" name="Footer Placeholder 6"/>
          <p:cNvSpPr>
            <a:spLocks noGrp="1"/>
          </p:cNvSpPr>
          <p:nvPr>
            <p:ph type="ftr" sz="quarter" idx="11"/>
          </p:nvPr>
        </p:nvSpPr>
        <p:spPr/>
        <p:txBody>
          <a:bodyPr/>
          <a:lstStyle/>
          <a:p>
            <a:r>
              <a:rPr lang="en-US" smtClean="0"/>
              <a:t>www.fxmethods.com</a:t>
            </a:r>
            <a:endParaRPr lang="en-US" dirty="0"/>
          </a:p>
        </p:txBody>
      </p:sp>
      <p:sp>
        <p:nvSpPr>
          <p:cNvPr id="8" name="Slide Number Placeholder 7"/>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3254037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Decay</a:t>
            </a:r>
          </a:p>
        </p:txBody>
      </p:sp>
      <p:sp>
        <p:nvSpPr>
          <p:cNvPr id="3" name="Content Placeholder 2"/>
          <p:cNvSpPr>
            <a:spLocks noGrp="1"/>
          </p:cNvSpPr>
          <p:nvPr>
            <p:ph idx="1"/>
          </p:nvPr>
        </p:nvSpPr>
        <p:spPr/>
        <p:txBody>
          <a:bodyPr>
            <a:normAutofit fontScale="92500"/>
          </a:bodyPr>
          <a:lstStyle/>
          <a:p>
            <a:pPr algn="just"/>
            <a:r>
              <a:rPr lang="en-US" dirty="0"/>
              <a:t>Time decay is a measure of the rate of decline in the value of an options contract due to the passage of time. Time decay accelerates as an option's time to expiration draws closer since there's less </a:t>
            </a:r>
            <a:r>
              <a:rPr lang="en-US" dirty="0" smtClean="0"/>
              <a:t>time </a:t>
            </a:r>
            <a:r>
              <a:rPr lang="en-US" dirty="0"/>
              <a:t>to realize a profit from the trade</a:t>
            </a:r>
            <a:r>
              <a:rPr lang="en-US" dirty="0" smtClean="0"/>
              <a:t>.</a:t>
            </a:r>
          </a:p>
          <a:p>
            <a:pPr algn="just"/>
            <a:endParaRPr lang="en-US" dirty="0"/>
          </a:p>
          <a:p>
            <a:pPr algn="just"/>
            <a:endParaRPr lang="en-US" dirty="0" smtClean="0"/>
          </a:p>
          <a:p>
            <a:pPr algn="just"/>
            <a:endParaRPr lang="en-US" dirty="0" smtClean="0"/>
          </a:p>
          <a:p>
            <a:pPr algn="just"/>
            <a:endParaRPr lang="en-US" dirty="0" smtClean="0"/>
          </a:p>
          <a:p>
            <a:pPr algn="just"/>
            <a:r>
              <a:rPr lang="en-US" dirty="0" smtClean="0"/>
              <a:t>Time </a:t>
            </a:r>
            <a:r>
              <a:rPr lang="en-US" dirty="0"/>
              <a:t>decay is the reduction in the value of an option as the time to the expiration</a:t>
            </a:r>
            <a:r>
              <a:rPr lang="en-US" u="sng" dirty="0"/>
              <a:t> </a:t>
            </a:r>
            <a:r>
              <a:rPr lang="en-US" dirty="0"/>
              <a:t>date approaches. An option's time value is how much time plays into the value—or the premium—for the option. </a:t>
            </a:r>
          </a:p>
        </p:txBody>
      </p:sp>
      <p:pic>
        <p:nvPicPr>
          <p:cNvPr id="4" name="Picture 3"/>
          <p:cNvPicPr>
            <a:picLocks noChangeAspect="1"/>
          </p:cNvPicPr>
          <p:nvPr/>
        </p:nvPicPr>
        <p:blipFill>
          <a:blip r:embed="rId2"/>
          <a:stretch>
            <a:fillRect/>
          </a:stretch>
        </p:blipFill>
        <p:spPr>
          <a:xfrm>
            <a:off x="3896496" y="3064476"/>
            <a:ext cx="3871785" cy="2075935"/>
          </a:xfrm>
          <a:prstGeom prst="rect">
            <a:avLst/>
          </a:prstGeom>
        </p:spPr>
      </p:pic>
      <p:sp>
        <p:nvSpPr>
          <p:cNvPr id="5" name="Footer Placeholder 4"/>
          <p:cNvSpPr>
            <a:spLocks noGrp="1"/>
          </p:cNvSpPr>
          <p:nvPr>
            <p:ph type="ftr" sz="quarter" idx="11"/>
          </p:nvPr>
        </p:nvSpPr>
        <p:spPr/>
        <p:txBody>
          <a:bodyPr/>
          <a:lstStyle/>
          <a:p>
            <a:r>
              <a:rPr lang="en-US" smtClean="0"/>
              <a:t>www.fxmethods.com</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4063628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PROCESS COMPARISION</a:t>
            </a:r>
            <a:endParaRPr lang="en-US" dirty="0"/>
          </a:p>
        </p:txBody>
      </p:sp>
      <p:pic>
        <p:nvPicPr>
          <p:cNvPr id="9" name="Content Placeholder 8"/>
          <p:cNvPicPr>
            <a:picLocks noGrp="1" noChangeAspect="1"/>
          </p:cNvPicPr>
          <p:nvPr>
            <p:ph idx="1"/>
          </p:nvPr>
        </p:nvPicPr>
        <p:blipFill>
          <a:blip r:embed="rId2"/>
          <a:stretch>
            <a:fillRect/>
          </a:stretch>
        </p:blipFill>
        <p:spPr>
          <a:xfrm>
            <a:off x="1210962" y="2100649"/>
            <a:ext cx="9944718" cy="4077729"/>
          </a:xfrm>
          <a:prstGeom prst="rect">
            <a:avLst/>
          </a:prstGeom>
        </p:spPr>
      </p:pic>
      <p:sp>
        <p:nvSpPr>
          <p:cNvPr id="3" name="Footer Placeholder 2"/>
          <p:cNvSpPr>
            <a:spLocks noGrp="1"/>
          </p:cNvSpPr>
          <p:nvPr>
            <p:ph type="ftr" sz="quarter" idx="11"/>
          </p:nvPr>
        </p:nvSpPr>
        <p:spPr/>
        <p:txBody>
          <a:bodyPr/>
          <a:lstStyle/>
          <a:p>
            <a:r>
              <a:rPr lang="en-US" smtClean="0"/>
              <a:t>www.fxmethods.com</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373360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854" y="82378"/>
            <a:ext cx="11986054" cy="6244281"/>
          </a:xfrm>
          <a:prstGeom prst="rect">
            <a:avLst/>
          </a:prstGeom>
        </p:spPr>
      </p:pic>
      <p:sp>
        <p:nvSpPr>
          <p:cNvPr id="2" name="Footer Placeholder 1"/>
          <p:cNvSpPr>
            <a:spLocks noGrp="1"/>
          </p:cNvSpPr>
          <p:nvPr>
            <p:ph type="ftr" sz="quarter" idx="11"/>
          </p:nvPr>
        </p:nvSpPr>
        <p:spPr/>
        <p:txBody>
          <a:bodyPr/>
          <a:lstStyle/>
          <a:p>
            <a:r>
              <a:rPr lang="en-US" smtClean="0"/>
              <a:t>www.fxmethods.com</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3532192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lgn="just"/>
            <a:r>
              <a:rPr lang="en-US" sz="4400" dirty="0"/>
              <a:t>A</a:t>
            </a:r>
            <a:r>
              <a:rPr lang="en-US" sz="4400" dirty="0" smtClean="0"/>
              <a:t>n </a:t>
            </a:r>
            <a:r>
              <a:rPr lang="en-US" sz="4400" dirty="0"/>
              <a:t>option is a contract which conveys to its owner, the holder, the right, but not the obligation, to buy or sell an underlying asset or instrument at a specified strike price on or before a specified date, depending on the style of the option.</a:t>
            </a:r>
            <a:endParaRPr lang="en-US" sz="4400" i="1" dirty="0">
              <a:solidFill>
                <a:srgbClr val="FFFFFF"/>
              </a:solidFill>
            </a:endParaRPr>
          </a:p>
        </p:txBody>
      </p:sp>
      <p:sp>
        <p:nvSpPr>
          <p:cNvPr id="49" name="Rectangle 48">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p:txBody>
          <a:bodyPr/>
          <a:lstStyle/>
          <a:p>
            <a:r>
              <a:rPr lang="en-US" smtClean="0"/>
              <a:t>www.fxmethods.com</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91714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3656529"/>
          </a:xfrm>
        </p:spPr>
        <p:txBody>
          <a:bodyPr>
            <a:normAutofit/>
          </a:bodyPr>
          <a:lstStyle/>
          <a:p>
            <a:pPr algn="ctr"/>
            <a:r>
              <a:rPr lang="en-US" sz="7200" dirty="0"/>
              <a:t>EVERY FINANCIAL INSTRUMENTS INHERENT RISK</a:t>
            </a:r>
          </a:p>
        </p:txBody>
      </p:sp>
      <p:sp>
        <p:nvSpPr>
          <p:cNvPr id="3" name="Footer Placeholder 2"/>
          <p:cNvSpPr>
            <a:spLocks noGrp="1"/>
          </p:cNvSpPr>
          <p:nvPr>
            <p:ph type="ftr" sz="quarter" idx="11"/>
          </p:nvPr>
        </p:nvSpPr>
        <p:spPr/>
        <p:txBody>
          <a:bodyPr/>
          <a:lstStyle/>
          <a:p>
            <a:r>
              <a:rPr lang="en-US" smtClean="0"/>
              <a:t>www.fxmethods.com</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425265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492769"/>
          </a:xfrm>
        </p:spPr>
        <p:txBody>
          <a:bodyPr/>
          <a:lstStyle/>
          <a:p>
            <a:r>
              <a:rPr lang="en-US" dirty="0" smtClean="0"/>
              <a:t>TYPE OF OPTION</a:t>
            </a:r>
            <a:endParaRPr lang="en-US" dirty="0"/>
          </a:p>
        </p:txBody>
      </p:sp>
      <p:sp>
        <p:nvSpPr>
          <p:cNvPr id="3" name="Content Placeholder 2"/>
          <p:cNvSpPr>
            <a:spLocks noGrp="1"/>
          </p:cNvSpPr>
          <p:nvPr>
            <p:ph idx="1"/>
          </p:nvPr>
        </p:nvSpPr>
        <p:spPr>
          <a:xfrm>
            <a:off x="1097280" y="2108201"/>
            <a:ext cx="7058179" cy="1351690"/>
          </a:xfrm>
        </p:spPr>
        <p:txBody>
          <a:bodyPr>
            <a:normAutofit/>
          </a:bodyPr>
          <a:lstStyle/>
          <a:p>
            <a:pPr algn="just"/>
            <a:r>
              <a:rPr lang="en-US" b="1" u="sng" dirty="0" smtClean="0"/>
              <a:t>CALL OPTION </a:t>
            </a:r>
            <a:r>
              <a:rPr lang="en-US" dirty="0" smtClean="0"/>
              <a:t>- </a:t>
            </a:r>
            <a:r>
              <a:rPr lang="en-US" dirty="0"/>
              <a:t>A call option is a contract that gives the option holder the right to purchase securities at a specified price on or before the option's maturity date</a:t>
            </a:r>
            <a:r>
              <a:rPr lang="en-US" dirty="0" smtClean="0"/>
              <a:t>.</a:t>
            </a:r>
          </a:p>
          <a:p>
            <a:pPr algn="just"/>
            <a:endParaRPr lang="en-US" dirty="0"/>
          </a:p>
        </p:txBody>
      </p:sp>
      <p:sp>
        <p:nvSpPr>
          <p:cNvPr id="5" name="Content Placeholder 2"/>
          <p:cNvSpPr txBox="1">
            <a:spLocks/>
          </p:cNvSpPr>
          <p:nvPr/>
        </p:nvSpPr>
        <p:spPr>
          <a:xfrm>
            <a:off x="1105517" y="3739982"/>
            <a:ext cx="7058179" cy="178761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b="1" u="sng" dirty="0" smtClean="0"/>
              <a:t>PUT OPTION </a:t>
            </a:r>
            <a:r>
              <a:rPr lang="en-US" dirty="0" smtClean="0"/>
              <a:t>- A </a:t>
            </a:r>
            <a:r>
              <a:rPr lang="en-US" dirty="0"/>
              <a:t>put or put option is a financial market derivative instrument that gives the holder the right to sell an asset, at a specified price, by a specified date to the writer of the put. The purchase of a put option is interpreted as a negative sentiment about the future value of the underlying stock</a:t>
            </a:r>
            <a:r>
              <a:rPr lang="en-US" dirty="0" smtClean="0"/>
              <a:t>.</a:t>
            </a:r>
          </a:p>
          <a:p>
            <a:pPr algn="just"/>
            <a:endParaRPr lang="en-US" dirty="0"/>
          </a:p>
        </p:txBody>
      </p:sp>
      <p:pic>
        <p:nvPicPr>
          <p:cNvPr id="8" name="Picture 7"/>
          <p:cNvPicPr>
            <a:picLocks noChangeAspect="1"/>
          </p:cNvPicPr>
          <p:nvPr/>
        </p:nvPicPr>
        <p:blipFill>
          <a:blip r:embed="rId2"/>
          <a:stretch>
            <a:fillRect/>
          </a:stretch>
        </p:blipFill>
        <p:spPr>
          <a:xfrm>
            <a:off x="8268822" y="2108201"/>
            <a:ext cx="3174420" cy="1581664"/>
          </a:xfrm>
          <a:prstGeom prst="rect">
            <a:avLst/>
          </a:prstGeom>
        </p:spPr>
      </p:pic>
      <p:pic>
        <p:nvPicPr>
          <p:cNvPr id="9" name="Picture 8"/>
          <p:cNvPicPr>
            <a:picLocks noChangeAspect="1"/>
          </p:cNvPicPr>
          <p:nvPr/>
        </p:nvPicPr>
        <p:blipFill>
          <a:blip r:embed="rId3"/>
          <a:stretch>
            <a:fillRect/>
          </a:stretch>
        </p:blipFill>
        <p:spPr>
          <a:xfrm>
            <a:off x="8268822" y="3739291"/>
            <a:ext cx="3174420" cy="1788302"/>
          </a:xfrm>
          <a:prstGeom prst="rect">
            <a:avLst/>
          </a:prstGeom>
        </p:spPr>
      </p:pic>
      <p:sp>
        <p:nvSpPr>
          <p:cNvPr id="4" name="Footer Placeholder 3"/>
          <p:cNvSpPr>
            <a:spLocks noGrp="1"/>
          </p:cNvSpPr>
          <p:nvPr>
            <p:ph type="ftr" sz="quarter" idx="11"/>
          </p:nvPr>
        </p:nvSpPr>
        <p:spPr/>
        <p:txBody>
          <a:bodyPr/>
          <a:lstStyle/>
          <a:p>
            <a:r>
              <a:rPr lang="en-US" smtClean="0"/>
              <a:t>www.fxmethods.com</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751962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STYLE</a:t>
            </a:r>
            <a:endParaRPr lang="en-US" dirty="0"/>
          </a:p>
        </p:txBody>
      </p:sp>
      <p:sp>
        <p:nvSpPr>
          <p:cNvPr id="3" name="Content Placeholder 2"/>
          <p:cNvSpPr>
            <a:spLocks noGrp="1"/>
          </p:cNvSpPr>
          <p:nvPr>
            <p:ph idx="1"/>
          </p:nvPr>
        </p:nvSpPr>
        <p:spPr/>
        <p:txBody>
          <a:bodyPr>
            <a:normAutofit lnSpcReduction="10000"/>
          </a:bodyPr>
          <a:lstStyle/>
          <a:p>
            <a:pPr algn="just"/>
            <a:r>
              <a:rPr lang="en-US" sz="4400" b="1" dirty="0" smtClean="0"/>
              <a:t>American option </a:t>
            </a:r>
            <a:r>
              <a:rPr lang="en-US" b="1" dirty="0" smtClean="0">
                <a:latin typeface="+mj-lt"/>
              </a:rPr>
              <a:t>is a style of options contract that allows holders to exercise their rights at any time before and including the expiration date.</a:t>
            </a:r>
          </a:p>
          <a:p>
            <a:endParaRPr lang="en-US" b="1" dirty="0"/>
          </a:p>
          <a:p>
            <a:pPr algn="just"/>
            <a:r>
              <a:rPr lang="en-US" sz="4400" b="1" dirty="0" smtClean="0"/>
              <a:t>European </a:t>
            </a:r>
            <a:r>
              <a:rPr lang="en-US" sz="4400" b="1" dirty="0"/>
              <a:t>option </a:t>
            </a:r>
            <a:r>
              <a:rPr lang="en-US" b="1" dirty="0">
                <a:latin typeface="+mj-lt"/>
              </a:rPr>
              <a:t>is a version of an options contract that limits execution to its expiration date. In other words, if the underlying security such as a stock has moved in price, an investor would not be able to exercise the option early and take delivery of or sell the shares.</a:t>
            </a:r>
          </a:p>
        </p:txBody>
      </p:sp>
      <p:sp>
        <p:nvSpPr>
          <p:cNvPr id="4" name="Footer Placeholder 3"/>
          <p:cNvSpPr>
            <a:spLocks noGrp="1"/>
          </p:cNvSpPr>
          <p:nvPr>
            <p:ph type="ftr" sz="quarter" idx="11"/>
          </p:nvPr>
        </p:nvSpPr>
        <p:spPr/>
        <p:txBody>
          <a:bodyPr/>
          <a:lstStyle/>
          <a:p>
            <a:r>
              <a:rPr lang="en-US" smtClean="0"/>
              <a:t>www.fxmethods.com</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1109975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DRIVING ELEMENT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3600" dirty="0" smtClean="0"/>
              <a:t>SPOT PRICE </a:t>
            </a:r>
          </a:p>
          <a:p>
            <a:pPr marL="457200" indent="-457200">
              <a:buFont typeface="+mj-lt"/>
              <a:buAutoNum type="arabicPeriod"/>
            </a:pPr>
            <a:r>
              <a:rPr lang="en-US" sz="3600" dirty="0" smtClean="0"/>
              <a:t>STRIKE PRICE</a:t>
            </a:r>
          </a:p>
          <a:p>
            <a:pPr marL="457200" indent="-457200">
              <a:buFont typeface="+mj-lt"/>
              <a:buAutoNum type="arabicPeriod"/>
            </a:pPr>
            <a:r>
              <a:rPr lang="en-US" sz="3600" dirty="0" smtClean="0"/>
              <a:t>EXPIRY DATE</a:t>
            </a:r>
          </a:p>
          <a:p>
            <a:pPr marL="457200" indent="-457200">
              <a:buFont typeface="+mj-lt"/>
              <a:buAutoNum type="arabicPeriod"/>
            </a:pPr>
            <a:r>
              <a:rPr lang="en-US" sz="3600" dirty="0" smtClean="0"/>
              <a:t>VOLATILITY</a:t>
            </a:r>
          </a:p>
          <a:p>
            <a:pPr marL="457200" indent="-457200">
              <a:buFont typeface="+mj-lt"/>
              <a:buAutoNum type="arabicPeriod"/>
            </a:pPr>
            <a:r>
              <a:rPr lang="en-US" sz="3600" dirty="0" smtClean="0"/>
              <a:t>INTEREST RATE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www.fxmethods.com</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990914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3038" y="197708"/>
            <a:ext cx="11598876" cy="5857103"/>
          </a:xfrm>
          <a:prstGeom prst="rect">
            <a:avLst/>
          </a:prstGeom>
        </p:spPr>
      </p:pic>
      <p:sp>
        <p:nvSpPr>
          <p:cNvPr id="2" name="Footer Placeholder 1"/>
          <p:cNvSpPr>
            <a:spLocks noGrp="1"/>
          </p:cNvSpPr>
          <p:nvPr>
            <p:ph type="ftr" sz="quarter" idx="11"/>
          </p:nvPr>
        </p:nvSpPr>
        <p:spPr/>
        <p:txBody>
          <a:bodyPr/>
          <a:lstStyle/>
          <a:p>
            <a:r>
              <a:rPr lang="en-US" smtClean="0"/>
              <a:t>www.fxmethods.com</a:t>
            </a:r>
            <a:endParaRPr lang="en-US" dirty="0"/>
          </a:p>
        </p:txBody>
      </p:sp>
      <p:sp>
        <p:nvSpPr>
          <p:cNvPr id="3" name="Slide Number Placeholder 2"/>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74130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OPTION MARKET</a:t>
            </a:r>
            <a:endParaRPr lang="en-US" dirty="0"/>
          </a:p>
        </p:txBody>
      </p:sp>
      <p:pic>
        <p:nvPicPr>
          <p:cNvPr id="4" name="Content Placeholder 3"/>
          <p:cNvPicPr>
            <a:picLocks noGrp="1" noChangeAspect="1"/>
          </p:cNvPicPr>
          <p:nvPr>
            <p:ph idx="1"/>
          </p:nvPr>
        </p:nvPicPr>
        <p:blipFill>
          <a:blip r:embed="rId2"/>
          <a:stretch>
            <a:fillRect/>
          </a:stretch>
        </p:blipFill>
        <p:spPr>
          <a:xfrm>
            <a:off x="1210962" y="2042984"/>
            <a:ext cx="9944718" cy="3978875"/>
          </a:xfrm>
          <a:prstGeom prst="rect">
            <a:avLst/>
          </a:prstGeom>
        </p:spPr>
      </p:pic>
      <p:sp>
        <p:nvSpPr>
          <p:cNvPr id="3" name="Footer Placeholder 2"/>
          <p:cNvSpPr>
            <a:spLocks noGrp="1"/>
          </p:cNvSpPr>
          <p:nvPr>
            <p:ph type="ftr" sz="quarter" idx="11"/>
          </p:nvPr>
        </p:nvSpPr>
        <p:spPr/>
        <p:txBody>
          <a:bodyPr/>
          <a:lstStyle/>
          <a:p>
            <a:r>
              <a:rPr lang="en-US" smtClean="0"/>
              <a:t>www.fxmethods.com</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1762894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1804" y="82379"/>
            <a:ext cx="11944865" cy="6227806"/>
          </a:xfrm>
          <a:prstGeom prst="rect">
            <a:avLst/>
          </a:prstGeom>
        </p:spPr>
      </p:pic>
      <p:sp>
        <p:nvSpPr>
          <p:cNvPr id="2" name="Footer Placeholder 1"/>
          <p:cNvSpPr>
            <a:spLocks noGrp="1"/>
          </p:cNvSpPr>
          <p:nvPr>
            <p:ph type="ftr" sz="quarter" idx="11"/>
          </p:nvPr>
        </p:nvSpPr>
        <p:spPr/>
        <p:txBody>
          <a:bodyPr/>
          <a:lstStyle/>
          <a:p>
            <a:r>
              <a:rPr lang="en-US" smtClean="0"/>
              <a:t>www.fxmethods.com</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069144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231</Words>
  <Application>Microsoft Office PowerPoint</Application>
  <PresentationFormat>Widescreen</PresentationFormat>
  <Paragraphs>64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Bookman Old Style</vt:lpstr>
      <vt:lpstr>Calibri</vt:lpstr>
      <vt:lpstr>Franklin Gothic Book</vt:lpstr>
      <vt:lpstr>Wingdings</vt:lpstr>
      <vt:lpstr>1_RetrospectVTI</vt:lpstr>
      <vt:lpstr>FOREX RISK MANAGEMENT THRU OPTION INSTRUMENT</vt:lpstr>
      <vt:lpstr>An option is a contract which conveys to its owner, the holder, the right, but not the obligation, to buy or sell an underlying asset or instrument at a specified strike price on or before a specified date, depending on the style of the option.</vt:lpstr>
      <vt:lpstr>EVERY FINANCIAL INSTRUMENTS INHERENT RISK</vt:lpstr>
      <vt:lpstr>TYPE OF OPTION</vt:lpstr>
      <vt:lpstr>OPTION STYLE</vt:lpstr>
      <vt:lpstr>OPTION DRIVING ELEMENT</vt:lpstr>
      <vt:lpstr>PowerPoint Presentation</vt:lpstr>
      <vt:lpstr>FX OPTION MARKET</vt:lpstr>
      <vt:lpstr>PowerPoint Presentation</vt:lpstr>
      <vt:lpstr>OPTION PROS &amp; CONS</vt:lpstr>
      <vt:lpstr>Time Decay</vt:lpstr>
      <vt:lpstr>TRADE PROCESS COMPARISION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2022-02-09T05:22:15Z</dcterms:created>
  <dcterms:modified xsi:type="dcterms:W3CDTF">2025-04-25T08:26:18Z</dcterms:modified>
</cp:coreProperties>
</file>